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96" r:id="rId2"/>
    <p:sldId id="2540" r:id="rId3"/>
    <p:sldId id="2560" r:id="rId4"/>
    <p:sldId id="2565" r:id="rId5"/>
    <p:sldId id="2597" r:id="rId6"/>
    <p:sldId id="2567" r:id="rId7"/>
    <p:sldId id="2599" r:id="rId8"/>
    <p:sldId id="2600" r:id="rId9"/>
    <p:sldId id="2598" r:id="rId10"/>
    <p:sldId id="2602" r:id="rId11"/>
    <p:sldId id="25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5280" autoAdjust="0"/>
  </p:normalViewPr>
  <p:slideViewPr>
    <p:cSldViewPr snapToGrid="0" snapToObjects="1" showGuides="1">
      <p:cViewPr varScale="1">
        <p:scale>
          <a:sx n="86" d="100"/>
          <a:sy n="86" d="100"/>
        </p:scale>
        <p:origin x="48" y="12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5/29/2023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5/29/2023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4000" dirty="0"/>
              <a:t>Hate Speech Detection Using Transformers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47456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 dirty="0"/>
              <a:t>Mahyar Shahpouri Arani - </a:t>
            </a:r>
            <a:r>
              <a:rPr lang="en-US" sz="2000" dirty="0">
                <a:effectLst/>
                <a:ea typeface="Calibri" panose="020F0502020204030204" pitchFamily="34" charset="0"/>
              </a:rPr>
              <a:t>LISUM19</a:t>
            </a:r>
            <a:r>
              <a:rPr lang="en-US" sz="2000" dirty="0">
                <a:ea typeface="Calibri" panose="020F0502020204030204" pitchFamily="34" charset="0"/>
              </a:rPr>
              <a:t> - </a:t>
            </a:r>
            <a:r>
              <a:rPr lang="en-US" sz="2000" dirty="0"/>
              <a:t>May 30, 2023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4DFF8EB-E346-097E-D9E5-B47BD191D8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30" t="39683" r="15555" b="40030"/>
          <a:stretch/>
        </p:blipFill>
        <p:spPr bwMode="auto">
          <a:xfrm>
            <a:off x="9744595" y="5899876"/>
            <a:ext cx="2179320" cy="6413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Initial CNN model with TF-IDF features for hate speech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Incorporation of additional features (sentiment scores and lemmatized tokens)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Evaluation of classical models: Naïve Bayes, SVM, and Random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Hyperparameter tuning for the Random Forest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Exploration of transfer learning and ensemble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/>
              <a:t>Techniques to address class imbalance and error analysis</a:t>
            </a:r>
            <a:endParaRPr lang="en-US" b="1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and Model Evaluation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5BFD18-15F8-0579-777B-73A6CEEFB1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50" t="28445" r="46175" b="46751"/>
          <a:stretch/>
        </p:blipFill>
        <p:spPr>
          <a:xfrm>
            <a:off x="509885" y="3206187"/>
            <a:ext cx="4447324" cy="26101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4F10EC-4070-3012-55D4-4E10036920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11" t="62020" r="59730" b="31636"/>
          <a:stretch/>
        </p:blipFill>
        <p:spPr>
          <a:xfrm>
            <a:off x="509885" y="5766263"/>
            <a:ext cx="4447324" cy="96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6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057" y="1593901"/>
            <a:ext cx="4008437" cy="1395208"/>
          </a:xfrm>
        </p:spPr>
        <p:txBody>
          <a:bodyPr/>
          <a:lstStyle/>
          <a:p>
            <a:r>
              <a:rPr lang="en-US" dirty="0"/>
              <a:t>Project Summary and Conclusion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4E04B5-BCCE-B71E-101F-3F37A6BF1864}"/>
              </a:ext>
            </a:extLst>
          </p:cNvPr>
          <p:cNvSpPr txBox="1"/>
          <p:nvPr/>
        </p:nvSpPr>
        <p:spPr>
          <a:xfrm>
            <a:off x="6517178" y="1252451"/>
            <a:ext cx="5264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Recap of the approach and techniques used for hate speech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Achievements in accuracy and performance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Importance of ongoing refinement and collaboration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Conclusion and future directions for improving hate speech detection in social media platforms</a:t>
            </a:r>
          </a:p>
        </p:txBody>
      </p:sp>
    </p:spTree>
    <p:extLst>
      <p:ext uri="{BB962C8B-B14F-4D97-AF65-F5344CB8AC3E}">
        <p14:creationId xmlns:p14="http://schemas.microsoft.com/office/powerpoint/2010/main" val="203260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424FA01-99EA-D160-FFC4-4FA214519114}"/>
              </a:ext>
            </a:extLst>
          </p:cNvPr>
          <p:cNvSpPr txBox="1"/>
          <p:nvPr/>
        </p:nvSpPr>
        <p:spPr>
          <a:xfrm>
            <a:off x="3181005" y="1568335"/>
            <a:ext cx="49395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Business Understanding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Problem Description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Data Understanding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Data Preprocessing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Data Cleansing and Transformation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Feature Extraction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EDA for Business Users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Modeling and Model Evaluation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Project Summary and Conclusion</a:t>
            </a:r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Business Understanding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0" y="2296217"/>
            <a:ext cx="3686159" cy="3044825"/>
          </a:xfrm>
        </p:spPr>
        <p:txBody>
          <a:bodyPr>
            <a:normAutofit/>
          </a:bodyPr>
          <a:lstStyle/>
          <a:p>
            <a:r>
              <a:rPr lang="en-US" sz="2000" b="1" dirty="0"/>
              <a:t>Importance of detecting hate speech in social media platforms</a:t>
            </a:r>
          </a:p>
          <a:p>
            <a:r>
              <a:rPr lang="en-US" sz="2000" b="1" dirty="0"/>
              <a:t>Impact on mental health, social cohesion, and the spread of misinformation</a:t>
            </a:r>
          </a:p>
          <a:p>
            <a:r>
              <a:rPr lang="en-US" sz="2000" b="1" dirty="0"/>
              <a:t>Benefits of proactive hate speech detection for businesses, governments, and users</a:t>
            </a:r>
          </a:p>
        </p:txBody>
      </p:sp>
      <p:pic>
        <p:nvPicPr>
          <p:cNvPr id="19" name="Picture Placeholder 18" title="Decorative"/>
          <p:cNvPicPr>
            <a:picLocks noGrp="1" noChangeAspect="1"/>
          </p:cNvPicPr>
          <p:nvPr>
            <p:ph type="pic" sz="quarter" idx="16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Picture Placeholder 15" title="Decorative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5941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b="1" dirty="0"/>
              <a:t>Task: </a:t>
            </a:r>
            <a:r>
              <a:rPr lang="en-US" sz="2000" b="1" dirty="0"/>
              <a:t>Developing a hate speech detection model for Twitter tweets</a:t>
            </a:r>
          </a:p>
          <a:p>
            <a:r>
              <a:rPr lang="en-US" sz="2000" b="1" dirty="0"/>
              <a:t>Definition of hate speech and its challenges in the context of social media</a:t>
            </a:r>
          </a:p>
          <a:p>
            <a:r>
              <a:rPr lang="en-US" sz="2000" b="1" dirty="0"/>
              <a:t>Objective: Develop an accurate and robust hate speech detection model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679" y="5358793"/>
            <a:ext cx="4172094" cy="1025525"/>
          </a:xfrm>
        </p:spPr>
        <p:txBody>
          <a:bodyPr/>
          <a:lstStyle/>
          <a:p>
            <a:r>
              <a:rPr lang="en-US" dirty="0"/>
              <a:t>Data Understanding 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424FA01-99EA-D160-FFC4-4FA214519114}"/>
              </a:ext>
            </a:extLst>
          </p:cNvPr>
          <p:cNvSpPr txBox="1"/>
          <p:nvPr/>
        </p:nvSpPr>
        <p:spPr>
          <a:xfrm>
            <a:off x="477664" y="683694"/>
            <a:ext cx="38340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1" i="0" dirty="0">
                <a:effectLst/>
                <a:latin typeface="Sitka Banner Semibold" pitchFamily="2" charset="0"/>
              </a:rPr>
              <a:t>Dataset overview</a:t>
            </a:r>
            <a:r>
              <a:rPr lang="en-US" sz="2400" b="0" i="0" dirty="0">
                <a:effectLst/>
                <a:latin typeface="Sitka Banner Semibold" pitchFamily="2" charset="0"/>
              </a:rPr>
              <a:t>: 32,000 labeled tweets with hate speech annotations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Distribution of sentiment scores and identification of tweet length bins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effectLst/>
                <a:latin typeface="Sitka Banner Semibold" pitchFamily="2" charset="0"/>
              </a:rPr>
              <a:t>Analysis of the skewed distribution towards negative sentiments</a:t>
            </a:r>
          </a:p>
        </p:txBody>
      </p:sp>
      <p:pic>
        <p:nvPicPr>
          <p:cNvPr id="2" name="Picture 1" descr="A blue circle with a orange triangle&#10;&#10;Description automatically generated with low confidence">
            <a:extLst>
              <a:ext uri="{FF2B5EF4-FFF2-40B4-BE49-F238E27FC236}">
                <a16:creationId xmlns:a16="http://schemas.microsoft.com/office/drawing/2014/main" id="{1A5D7D9B-8432-EBC4-2D7F-523CE0053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186" y="683694"/>
            <a:ext cx="3204734" cy="2133382"/>
          </a:xfrm>
          <a:prstGeom prst="rect">
            <a:avLst/>
          </a:prstGeom>
        </p:spPr>
      </p:pic>
      <p:pic>
        <p:nvPicPr>
          <p:cNvPr id="3" name="Picture 2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5E603786-B9BC-47B9-62DA-D827730FD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619" y="2992018"/>
            <a:ext cx="3834084" cy="294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30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996988"/>
            <a:ext cx="3085618" cy="1325563"/>
          </a:xfrm>
        </p:spPr>
        <p:txBody>
          <a:bodyPr>
            <a:normAutofit/>
          </a:bodyPr>
          <a:lstStyle/>
          <a:p>
            <a:r>
              <a:rPr lang="en-US" dirty="0"/>
              <a:t>Data Processing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93222"/>
            <a:ext cx="6121722" cy="249211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Preprocessing steps: sentence and word tokenization, removal of punctuation and URLs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Special character removal and stop word elimination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Part-of-speech tagging for further analysis and word normalization techniques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ED175-4768-8AA3-7CD8-097E76ABE7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5" t="32205" r="18046" b="19179"/>
          <a:stretch/>
        </p:blipFill>
        <p:spPr>
          <a:xfrm>
            <a:off x="4745619" y="3418450"/>
            <a:ext cx="7446379" cy="343955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68A7B88-D4F7-9348-133A-3856A8C8FAC4}"/>
              </a:ext>
            </a:extLst>
          </p:cNvPr>
          <p:cNvGrpSpPr/>
          <p:nvPr/>
        </p:nvGrpSpPr>
        <p:grpSpPr>
          <a:xfrm>
            <a:off x="368059" y="3528497"/>
            <a:ext cx="4025900" cy="3339465"/>
            <a:chOff x="0" y="0"/>
            <a:chExt cx="4025944" cy="3339465"/>
          </a:xfrm>
        </p:grpSpPr>
        <p:pic>
          <p:nvPicPr>
            <p:cNvPr id="11" name="Picture 10" descr="A picture containing text, plot, line, diagram&#10;&#10;Description automatically generated">
              <a:extLst>
                <a:ext uri="{FF2B5EF4-FFF2-40B4-BE49-F238E27FC236}">
                  <a16:creationId xmlns:a16="http://schemas.microsoft.com/office/drawing/2014/main" id="{809DFCEC-4A0D-1C7A-22D8-5BAD0C191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3978275" cy="3037840"/>
            </a:xfrm>
            <a:prstGeom prst="rect">
              <a:avLst/>
            </a:prstGeom>
          </p:spPr>
        </p:pic>
        <p:sp>
          <p:nvSpPr>
            <p:cNvPr id="12" name="Text Box 1">
              <a:extLst>
                <a:ext uri="{FF2B5EF4-FFF2-40B4-BE49-F238E27FC236}">
                  <a16:creationId xmlns:a16="http://schemas.microsoft.com/office/drawing/2014/main" id="{8C441818-5A1C-7B6F-9A47-544BF34F6BB0}"/>
                </a:ext>
              </a:extLst>
            </p:cNvPr>
            <p:cNvSpPr txBox="1"/>
            <p:nvPr/>
          </p:nvSpPr>
          <p:spPr>
            <a:xfrm>
              <a:off x="47669" y="3081020"/>
              <a:ext cx="3978275" cy="25844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1000"/>
                </a:spcAft>
              </a:pPr>
              <a:r>
                <a:rPr lang="en-US" sz="900" i="1">
                  <a:solidFill>
                    <a:srgbClr val="44546A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Figure 4: The intensity of the Sentiments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b="1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30" y="449957"/>
            <a:ext cx="4653738" cy="1325563"/>
          </a:xfrm>
        </p:spPr>
        <p:txBody>
          <a:bodyPr/>
          <a:lstStyle/>
          <a:p>
            <a:r>
              <a:rPr lang="en-US" dirty="0"/>
              <a:t>Data Cleansing and Transformation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42F51-9043-6174-A655-36FB0BDF95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81" t="51385" r="40405" b="31384"/>
          <a:stretch/>
        </p:blipFill>
        <p:spPr>
          <a:xfrm>
            <a:off x="1191371" y="3698064"/>
            <a:ext cx="9532048" cy="31094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99E5EB-A793-D879-28A8-BC0B8C5CAA7B}"/>
              </a:ext>
            </a:extLst>
          </p:cNvPr>
          <p:cNvSpPr txBox="1"/>
          <p:nvPr/>
        </p:nvSpPr>
        <p:spPr>
          <a:xfrm>
            <a:off x="5043268" y="309489"/>
            <a:ext cx="67595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Detailed analysis through sentence and word tokenization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Removal of symbols, special characters, and URLs for cleaner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Incorporation of VADER lexicon for sentiment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Text cleansing using regular expressions and other techniques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48E58B-BCE9-0CFC-7C76-5DB37C8EDDA2}"/>
              </a:ext>
            </a:extLst>
          </p:cNvPr>
          <p:cNvSpPr txBox="1"/>
          <p:nvPr/>
        </p:nvSpPr>
        <p:spPr>
          <a:xfrm>
            <a:off x="2499240" y="3297954"/>
            <a:ext cx="6916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Generated Columns by Preprocessing and Feature Extraction Steps</a:t>
            </a:r>
          </a:p>
        </p:txBody>
      </p:sp>
    </p:spTree>
    <p:extLst>
      <p:ext uri="{BB962C8B-B14F-4D97-AF65-F5344CB8AC3E}">
        <p14:creationId xmlns:p14="http://schemas.microsoft.com/office/powerpoint/2010/main" val="3468061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4172094" cy="1025525"/>
          </a:xfrm>
        </p:spPr>
        <p:txBody>
          <a:bodyPr/>
          <a:lstStyle/>
          <a:p>
            <a:r>
              <a:rPr lang="en-US" dirty="0"/>
              <a:t>Feature Extraction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424FA01-99EA-D160-FFC4-4FA214519114}"/>
              </a:ext>
            </a:extLst>
          </p:cNvPr>
          <p:cNvSpPr txBox="1"/>
          <p:nvPr/>
        </p:nvSpPr>
        <p:spPr>
          <a:xfrm>
            <a:off x="3923609" y="919942"/>
            <a:ext cx="36575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1" i="0" dirty="0">
                <a:effectLst/>
                <a:latin typeface="Sitka Banner Semibold" pitchFamily="2" charset="0"/>
              </a:rPr>
              <a:t> Introduction to TF-IDF (Term Frequency-Inverse Document Frequency) for feature extraction</a:t>
            </a:r>
          </a:p>
          <a:p>
            <a:pPr algn="l">
              <a:buFont typeface="+mj-lt"/>
              <a:buAutoNum type="arabicPeriod"/>
            </a:pPr>
            <a:endParaRPr lang="en-US" sz="2400" b="1" i="0" dirty="0">
              <a:effectLst/>
              <a:latin typeface="Sitka Banner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effectLst/>
                <a:latin typeface="Sitka Banner Semibold" pitchFamily="2" charset="0"/>
              </a:rPr>
              <a:t> Importance of TF-IDF in capturing the discriminatory power of hate speech terms</a:t>
            </a:r>
          </a:p>
          <a:p>
            <a:pPr algn="l">
              <a:buFont typeface="+mj-lt"/>
              <a:buAutoNum type="arabicPeriod"/>
            </a:pPr>
            <a:endParaRPr lang="en-US" sz="2400" b="1" i="0" dirty="0">
              <a:effectLst/>
              <a:latin typeface="Sitka Banner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effectLst/>
                <a:latin typeface="Sitka Banner Semibold" pitchFamily="2" charset="0"/>
              </a:rPr>
              <a:t> Selection of TF-IDF, Tokenized Lemmatization text, and sentiment scores as key predictors</a:t>
            </a:r>
            <a:endParaRPr lang="en-US" sz="2400" b="0" i="0" dirty="0">
              <a:effectLst/>
              <a:latin typeface="Sitka Banner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493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for Business Users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403036"/>
            <a:ext cx="3686159" cy="3453396"/>
          </a:xfrm>
        </p:spPr>
        <p:txBody>
          <a:bodyPr>
            <a:normAutofit/>
          </a:bodyPr>
          <a:lstStyle/>
          <a:p>
            <a:r>
              <a:rPr lang="en-US" sz="2000" b="1" dirty="0"/>
              <a:t>Analysis of target class imbalance and its impact on model performance</a:t>
            </a:r>
          </a:p>
          <a:p>
            <a:r>
              <a:rPr lang="en-US" sz="2000" b="1" dirty="0"/>
              <a:t>Breakdown of sentiment distribution: positive, negative, and neutral sentiments</a:t>
            </a:r>
          </a:p>
          <a:p>
            <a:r>
              <a:rPr lang="en-US" sz="2000" b="1" dirty="0"/>
              <a:t>Considerations for interpreting sentiment distribution based on the dataset's topic and collection methodology</a:t>
            </a:r>
          </a:p>
        </p:txBody>
      </p:sp>
      <p:pic>
        <p:nvPicPr>
          <p:cNvPr id="19" name="Picture Placeholder 18" title="Decorative"/>
          <p:cNvPicPr>
            <a:picLocks noGrp="1" noChangeAspect="1"/>
          </p:cNvPicPr>
          <p:nvPr>
            <p:ph type="pic" sz="quarter" idx="16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Picture Placeholder 15" title="Decorative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6366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28</TotalTime>
  <Words>418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Sitka Banner Semibold</vt:lpstr>
      <vt:lpstr>Times New Roman</vt:lpstr>
      <vt:lpstr>Office Theme</vt:lpstr>
      <vt:lpstr>Hate Speech Detection Using Transformers</vt:lpstr>
      <vt:lpstr>Agenda </vt:lpstr>
      <vt:lpstr> Business Understanding</vt:lpstr>
      <vt:lpstr>Problem Description</vt:lpstr>
      <vt:lpstr>Data Understanding </vt:lpstr>
      <vt:lpstr>Data Processing</vt:lpstr>
      <vt:lpstr>Data Cleansing and Transformation</vt:lpstr>
      <vt:lpstr>Feature Extraction</vt:lpstr>
      <vt:lpstr>EDA for Business Users</vt:lpstr>
      <vt:lpstr>Modeling and Model Evaluation</vt:lpstr>
      <vt:lpstr>Project Summary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Hate Speech Detection Using Transformers</dc:title>
  <dc:creator>Mahyar Arani</dc:creator>
  <cp:lastModifiedBy>Mahyar Arani</cp:lastModifiedBy>
  <cp:revision>1</cp:revision>
  <dcterms:created xsi:type="dcterms:W3CDTF">2023-05-29T20:01:37Z</dcterms:created>
  <dcterms:modified xsi:type="dcterms:W3CDTF">2023-05-29T20:30:08Z</dcterms:modified>
</cp:coreProperties>
</file>